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84" r:id="rId5"/>
    <p:sldId id="282" r:id="rId6"/>
    <p:sldId id="283" r:id="rId7"/>
    <p:sldId id="285" r:id="rId8"/>
    <p:sldId id="286" r:id="rId9"/>
    <p:sldId id="274" r:id="rId10"/>
    <p:sldId id="263" r:id="rId11"/>
    <p:sldId id="275" r:id="rId12"/>
    <p:sldId id="259" r:id="rId13"/>
    <p:sldId id="266" r:id="rId14"/>
    <p:sldId id="280" r:id="rId15"/>
    <p:sldId id="281" r:id="rId16"/>
    <p:sldId id="270" r:id="rId17"/>
    <p:sldId id="278" r:id="rId18"/>
    <p:sldId id="267" r:id="rId19"/>
    <p:sldId id="279" r:id="rId20"/>
    <p:sldId id="287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09"/>
    <p:restoredTop sz="94751"/>
  </p:normalViewPr>
  <p:slideViewPr>
    <p:cSldViewPr snapToGrid="0" snapToObjects="1">
      <p:cViewPr varScale="1">
        <p:scale>
          <a:sx n="115" d="100"/>
          <a:sy n="115" d="100"/>
        </p:scale>
        <p:origin x="208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20.tiff>
</file>

<file path=ppt/media/image21.tiff>
</file>

<file path=ppt/media/image3.png>
</file>

<file path=ppt/media/image4.tiff>
</file>

<file path=ppt/media/image5.tiff>
</file>

<file path=ppt/media/image6.tiff>
</file>

<file path=ppt/media/image7.gi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CD5BDD-39B4-7247-9BEF-C5A57D3EA39F}" type="datetimeFigureOut">
              <a:rPr lang="en-US" smtClean="0"/>
              <a:t>8/22/16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50F3F2-E29B-0B4D-A4A5-2FDAB7ED50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67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Received</a:t>
            </a:r>
            <a:r>
              <a:rPr lang="en-US" baseline="0" dirty="0" smtClean="0"/>
              <a:t> ticket to test out and refactor in Java legacy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0827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One</a:t>
            </a:r>
            <a:r>
              <a:rPr lang="en-US" baseline="0" dirty="0" smtClean="0"/>
              <a:t> test class for one object implementation</a:t>
            </a:r>
          </a:p>
          <a:p>
            <a:r>
              <a:rPr lang="en-US" baseline="0" dirty="0" smtClean="0"/>
              <a:t>Matching tests names to methods – </a:t>
            </a:r>
            <a:r>
              <a:rPr lang="en-US" baseline="0" dirty="0" err="1" smtClean="0"/>
              <a:t>testMergeObjectToEntityManager</a:t>
            </a:r>
            <a:r>
              <a:rPr lang="en-US" baseline="0" dirty="0" smtClean="0"/>
              <a:t> </a:t>
            </a:r>
            <a:r>
              <a:rPr lang="is-IS" baseline="0" dirty="0" smtClean="0"/>
              <a:t>…Unpersisted became TestMarged...PassedToUnpoersisted.  Do it before nad after class so you can temporarily introduce things you don’t like such as duplications and use it to move in the correct direction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844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Intentionally leaving behavior as it is b/c</a:t>
            </a:r>
            <a:r>
              <a:rPr lang="en-US" baseline="0" dirty="0" smtClean="0"/>
              <a:t> allows alternatives to be considered</a:t>
            </a:r>
          </a:p>
          <a:p>
            <a:r>
              <a:rPr lang="en-US" baseline="0" dirty="0" smtClean="0"/>
              <a:t>Writing test to show what it is doing</a:t>
            </a:r>
          </a:p>
          <a:p>
            <a:r>
              <a:rPr lang="en-US" baseline="0" dirty="0" smtClean="0"/>
              <a:t>In this example allows branches of a conditional to be checked</a:t>
            </a:r>
          </a:p>
          <a:p>
            <a:r>
              <a:rPr lang="en-US" baseline="0" dirty="0" smtClean="0"/>
              <a:t>Helps avoid latent bugs which don’t surface until much later thus making us confident in our code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98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s-IS" dirty="0" smtClean="0"/>
              <a:t>Technical Debt = time increase for energy to understand the code</a:t>
            </a:r>
          </a:p>
          <a:p>
            <a:r>
              <a:rPr lang="is-IS" dirty="0" smtClean="0"/>
              <a:t>If you spend time learning the things you now understand, refactor them because it</a:t>
            </a:r>
            <a:r>
              <a:rPr lang="is-IS" baseline="0" dirty="0" smtClean="0"/>
              <a:t> closes the gap to get what’s happening in the code into our heads quickly, reduces errors and introduces higher quality code and avoids mocking</a:t>
            </a:r>
          </a:p>
          <a:p>
            <a:r>
              <a:rPr lang="en-US" i="1" dirty="0" smtClean="0"/>
              <a:t>“</a:t>
            </a:r>
            <a:r>
              <a:rPr lang="en-US" i="1" dirty="0" smtClean="0">
                <a:effectLst/>
              </a:rPr>
              <a:t>Functional programming is guided by two main ideas. The first idea is that functions are first-class values... You can pass functions as arguments to other functions, return them as results from functions, or store them in variables...</a:t>
            </a:r>
          </a:p>
          <a:p>
            <a:r>
              <a:rPr lang="en-US" i="1" dirty="0" smtClean="0">
                <a:effectLst/>
              </a:rPr>
              <a:t>The second main idea of functional programming is that the operations of a program should map input values to output values rather than change data in place.”</a:t>
            </a:r>
          </a:p>
          <a:p>
            <a:pPr lvl="1"/>
            <a:r>
              <a:rPr lang="en-US" i="1" dirty="0" smtClean="0">
                <a:effectLst/>
              </a:rPr>
              <a:t>-</a:t>
            </a:r>
            <a:r>
              <a:rPr lang="en-US" i="1" dirty="0" err="1" smtClean="0">
                <a:effectLst/>
              </a:rPr>
              <a:t>Odersky</a:t>
            </a:r>
            <a:r>
              <a:rPr lang="en-US" i="1" dirty="0" smtClean="0">
                <a:effectLst/>
              </a:rPr>
              <a:t>, Spoon, and </a:t>
            </a:r>
            <a:r>
              <a:rPr lang="en-US" i="1" dirty="0" err="1" smtClean="0">
                <a:effectLst/>
              </a:rPr>
              <a:t>Venners</a:t>
            </a:r>
            <a:endParaRPr lang="en-US" i="1" dirty="0" smtClean="0">
              <a:effectLst/>
            </a:endParaRPr>
          </a:p>
          <a:p>
            <a:endParaRPr lang="is-IS" baseline="0" dirty="0" smtClean="0"/>
          </a:p>
          <a:p>
            <a:r>
              <a:rPr lang="is-IS" baseline="0" dirty="0" smtClean="0"/>
              <a:t>Make smaller tests (aka Unit) because it saves time and is easier to fix. </a:t>
            </a:r>
          </a:p>
          <a:p>
            <a:r>
              <a:rPr lang="is-IS" baseline="0" dirty="0" smtClean="0"/>
              <a:t>Direct isolation leads to the part that is breaking withing in a range and htus can form focused tests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7202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Now asserting </a:t>
            </a:r>
            <a:r>
              <a:rPr lang="en-US" dirty="0" err="1" smtClean="0"/>
              <a:t>notNull</a:t>
            </a:r>
            <a:r>
              <a:rPr lang="en-US" dirty="0" smtClean="0"/>
              <a:t> so we can predict pass/fail error message which tells us what is wrong</a:t>
            </a:r>
          </a:p>
          <a:p>
            <a:endParaRPr lang="en-US" dirty="0" smtClean="0"/>
          </a:p>
          <a:p>
            <a:r>
              <a:rPr lang="en-US" dirty="0" smtClean="0"/>
              <a:t>Unit v integrated</a:t>
            </a:r>
            <a:r>
              <a:rPr lang="en-US" baseline="0" dirty="0" smtClean="0"/>
              <a:t> – safety nets.  Integrated covers more area but more slips through whereas unit is finer but only takes on a small bit at a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4192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not solving the problem,</a:t>
            </a:r>
            <a:r>
              <a:rPr lang="en-US" baseline="0" dirty="0" smtClean="0"/>
              <a:t> keep running tests since it keeps getting closer to solving the problem but undo changes, make your hypothesis and try again</a:t>
            </a:r>
          </a:p>
          <a:p>
            <a:r>
              <a:rPr lang="en-US" baseline="0" dirty="0" smtClean="0"/>
              <a:t>Isolate the unique business logic as much as possible so </a:t>
            </a:r>
            <a:r>
              <a:rPr lang="en-US" baseline="0" dirty="0" err="1" smtClean="0"/>
              <a:t>frameowrks</a:t>
            </a:r>
            <a:r>
              <a:rPr lang="en-US" baseline="0" dirty="0" smtClean="0"/>
              <a:t> only relied on minimally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931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After recreating the issue, it was found</a:t>
            </a:r>
            <a:r>
              <a:rPr lang="en-US" baseline="0" dirty="0" smtClean="0"/>
              <a:t> that the e</a:t>
            </a:r>
            <a:r>
              <a:rPr lang="en-US" dirty="0" smtClean="0"/>
              <a:t>mail subject gets updates, email body gets updates, but the email name does not. 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Backend framework called persist on the entity but it did not persist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Ice faces framework is like Google web toolkit but made to work with our</a:t>
            </a:r>
            <a:r>
              <a:rPr lang="en-US" baseline="0" dirty="0" smtClean="0"/>
              <a:t> stuff in Java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Seam Apps is the framework that </a:t>
            </a:r>
            <a:r>
              <a:rPr lang="en-US" baseline="0" dirty="0" err="1" smtClean="0"/>
              <a:t>PerfCommon</a:t>
            </a:r>
            <a:r>
              <a:rPr lang="en-US" baseline="0" dirty="0" smtClean="0"/>
              <a:t> has built in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40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</a:t>
            </a:r>
            <a:r>
              <a:rPr lang="en-US" baseline="0" dirty="0" smtClean="0"/>
              <a:t> running the existing integration and then unit tests, got a null where not expected so it was time to write a failing test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833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1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Diophantus and Al-Khwarizmi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35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EntityManager</a:t>
            </a:r>
            <a:r>
              <a:rPr lang="en-US" baseline="0" dirty="0" smtClean="0"/>
              <a:t> merge extends </a:t>
            </a:r>
            <a:r>
              <a:rPr lang="en-US" baseline="0" smtClean="0"/>
              <a:t>the Seam </a:t>
            </a:r>
            <a:r>
              <a:rPr lang="en-US" baseline="0" dirty="0" smtClean="0"/>
              <a:t>code</a:t>
            </a:r>
          </a:p>
          <a:p>
            <a:r>
              <a:rPr lang="en-US" baseline="0" dirty="0" smtClean="0"/>
              <a:t>Drilled down to this so we can get the localized problem exposed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462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Utilized the try catch to help see where it</a:t>
            </a:r>
            <a:r>
              <a:rPr lang="en-US" baseline="0" dirty="0" smtClean="0"/>
              <a:t> goes into this if statement to catch the error</a:t>
            </a:r>
          </a:p>
          <a:p>
            <a:r>
              <a:rPr lang="en-US" baseline="0" dirty="0" smtClean="0"/>
              <a:t>Passed through IF and passed null because it didn’t persist null</a:t>
            </a:r>
          </a:p>
          <a:p>
            <a:r>
              <a:rPr lang="en-US" baseline="0" dirty="0" smtClean="0"/>
              <a:t>Current setup ID is null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451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779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baseline="0" dirty="0" smtClean="0"/>
              <a:t>Precondition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Side-effecting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Outcome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50F3F2-E29B-0B4D-A4A5-2FDAB7ED50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397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Functional First Refactoring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Practical problem-solving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489950" y="6096000"/>
            <a:ext cx="3981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Christina Smithers, Software Engineering </a:t>
            </a:r>
            <a:r>
              <a:rPr lang="en-US" dirty="0" smtClean="0"/>
              <a:t>Seito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62" y="5791200"/>
            <a:ext cx="31623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5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 outcomes for test Development</a:t>
            </a:r>
            <a:endParaRPr lang="en-US" dirty="0"/>
          </a:p>
        </p:txBody>
      </p:sp>
      <p:pic>
        <p:nvPicPr>
          <p:cNvPr id="6" name="Content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162" y="2640105"/>
            <a:ext cx="9944249" cy="191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850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recreation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48" y="2155681"/>
            <a:ext cx="10494263" cy="2459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36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First and testing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Characterization</a:t>
            </a:r>
          </a:p>
          <a:p>
            <a:r>
              <a:rPr lang="en-US" dirty="0" smtClean="0"/>
              <a:t>Deliberate and doesn’t introduce new problems</a:t>
            </a:r>
          </a:p>
          <a:p>
            <a:r>
              <a:rPr lang="en-US" dirty="0" smtClean="0"/>
              <a:t>Reduce duplication</a:t>
            </a:r>
          </a:p>
          <a:p>
            <a:r>
              <a:rPr lang="en-US" dirty="0" smtClean="0"/>
              <a:t>Good names (long if necessary)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36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thing at a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b="1" dirty="0" smtClean="0">
                <a:effectLst/>
              </a:rPr>
              <a:t>One</a:t>
            </a:r>
            <a:r>
              <a:rPr lang="en-US" dirty="0" smtClean="0">
                <a:effectLst/>
              </a:rPr>
              <a:t> test class for </a:t>
            </a:r>
            <a:r>
              <a:rPr lang="en-US" b="1" dirty="0" smtClean="0">
                <a:effectLst/>
              </a:rPr>
              <a:t>ONE</a:t>
            </a:r>
            <a:r>
              <a:rPr lang="en-US" dirty="0" smtClean="0">
                <a:effectLst/>
              </a:rPr>
              <a:t> object implementation</a:t>
            </a:r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dirty="0" smtClean="0">
                <a:effectLst/>
              </a:rPr>
              <a:t>Comment out parts, explore, and localize</a:t>
            </a:r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  <a:buSzTx/>
            </a:pPr>
            <a:r>
              <a:rPr lang="en-US" dirty="0" smtClean="0">
                <a:effectLst/>
              </a:rPr>
              <a:t>Match tests to names of methods</a:t>
            </a:r>
          </a:p>
        </p:txBody>
      </p:sp>
    </p:spTree>
    <p:extLst>
      <p:ext uri="{BB962C8B-B14F-4D97-AF65-F5344CB8AC3E}">
        <p14:creationId xmlns:p14="http://schemas.microsoft.com/office/powerpoint/2010/main" val="101745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 Behavior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613" y="3289300"/>
            <a:ext cx="9499600" cy="1879600"/>
          </a:xfrm>
        </p:spPr>
      </p:pic>
    </p:spTree>
    <p:extLst>
      <p:ext uri="{BB962C8B-B14F-4D97-AF65-F5344CB8AC3E}">
        <p14:creationId xmlns:p14="http://schemas.microsoft.com/office/powerpoint/2010/main" val="1753634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the Inverse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763" y="3295650"/>
            <a:ext cx="8877300" cy="1866900"/>
          </a:xfrm>
        </p:spPr>
      </p:pic>
    </p:spTree>
    <p:extLst>
      <p:ext uri="{BB962C8B-B14F-4D97-AF65-F5344CB8AC3E}">
        <p14:creationId xmlns:p14="http://schemas.microsoft.com/office/powerpoint/2010/main" val="171030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Testing branches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863" y="3416300"/>
            <a:ext cx="9563100" cy="1625600"/>
          </a:xfrm>
        </p:spPr>
      </p:pic>
      <p:sp>
        <p:nvSpPr>
          <p:cNvPr id="3" name="TextBox 2"/>
          <p:cNvSpPr txBox="1"/>
          <p:nvPr/>
        </p:nvSpPr>
        <p:spPr>
          <a:xfrm>
            <a:off x="1404087" y="2411452"/>
            <a:ext cx="9380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A.k.a. “</a:t>
            </a:r>
            <a:r>
              <a:rPr lang="en-US" dirty="0" err="1" smtClean="0"/>
              <a:t>Moar</a:t>
            </a:r>
            <a:r>
              <a:rPr lang="en-US" dirty="0" smtClean="0"/>
              <a:t> </a:t>
            </a:r>
            <a:r>
              <a:rPr lang="en-US" dirty="0"/>
              <a:t>Testing!!!!</a:t>
            </a:r>
            <a:r>
              <a:rPr lang="en-US" dirty="0" smtClean="0"/>
              <a:t>111eleventyone”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552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 all the Values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Functions are first-class values</a:t>
            </a:r>
          </a:p>
          <a:p>
            <a:r>
              <a:rPr lang="en-US" dirty="0" smtClean="0"/>
              <a:t>Map inputs to outputs</a:t>
            </a:r>
          </a:p>
          <a:p>
            <a:r>
              <a:rPr lang="en-US" dirty="0" smtClean="0"/>
              <a:t>Caution: it can be used outside of programming and math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3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22300"/>
            <a:ext cx="9905998" cy="1905000"/>
          </a:xfrm>
        </p:spPr>
        <p:txBody>
          <a:bodyPr/>
          <a:lstStyle/>
          <a:p>
            <a:r>
              <a:rPr lang="en-US" dirty="0" smtClean="0"/>
              <a:t>Final Passing test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958" y="1974023"/>
            <a:ext cx="7779785" cy="4620261"/>
          </a:xfrm>
        </p:spPr>
      </p:pic>
    </p:spTree>
    <p:extLst>
      <p:ext uri="{BB962C8B-B14F-4D97-AF65-F5344CB8AC3E}">
        <p14:creationId xmlns:p14="http://schemas.microsoft.com/office/powerpoint/2010/main" val="288721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 Key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Test current behavior with descriptive name before test</a:t>
            </a:r>
          </a:p>
          <a:p>
            <a:r>
              <a:rPr lang="en-US" dirty="0" smtClean="0"/>
              <a:t>Predict Outcomes</a:t>
            </a:r>
          </a:p>
          <a:p>
            <a:r>
              <a:rPr lang="en-US" dirty="0" smtClean="0"/>
              <a:t>Test outcome inverse</a:t>
            </a:r>
          </a:p>
          <a:p>
            <a:r>
              <a:rPr lang="en-US" dirty="0" smtClean="0"/>
              <a:t>Speed up tests</a:t>
            </a:r>
          </a:p>
          <a:p>
            <a:r>
              <a:rPr lang="en-US" dirty="0" smtClean="0"/>
              <a:t>Discovering behavior</a:t>
            </a:r>
          </a:p>
          <a:p>
            <a:r>
              <a:rPr lang="en-US" dirty="0" smtClean="0"/>
              <a:t>Using IDE for running tests</a:t>
            </a:r>
          </a:p>
          <a:p>
            <a:r>
              <a:rPr lang="en-US" dirty="0" smtClean="0"/>
              <a:t>Test without mocks where possible</a:t>
            </a:r>
          </a:p>
          <a:p>
            <a:r>
              <a:rPr lang="en-US" dirty="0" smtClean="0"/>
              <a:t>Smaller tests</a:t>
            </a:r>
          </a:p>
          <a:p>
            <a:r>
              <a:rPr lang="en-US" b="1" dirty="0" smtClean="0"/>
              <a:t>ANNOTATE</a:t>
            </a:r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40" y="2514600"/>
            <a:ext cx="4029160" cy="3113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66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666999"/>
            <a:ext cx="5345448" cy="3124201"/>
          </a:xfrm>
        </p:spPr>
        <p:txBody>
          <a:bodyPr/>
          <a:lstStyle/>
          <a:p>
            <a:r>
              <a:rPr lang="en-US" dirty="0" smtClean="0"/>
              <a:t>Inputs are taken, but get discarded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922" y="4483099"/>
            <a:ext cx="100457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15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0" y="2241549"/>
            <a:ext cx="5080000" cy="3975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71988" y="3448049"/>
            <a:ext cx="1622424" cy="11287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bg1"/>
                </a:solidFill>
              </a:rPr>
              <a:t>FFR Cycle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8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McKinley</a:t>
            </a:r>
          </a:p>
          <a:p>
            <a:r>
              <a:rPr lang="en-US" dirty="0" err="1" smtClean="0"/>
              <a:t>Aros</a:t>
            </a:r>
            <a:endParaRPr lang="en-US" dirty="0" smtClean="0"/>
          </a:p>
          <a:p>
            <a:r>
              <a:rPr lang="en-US" dirty="0" smtClean="0"/>
              <a:t>Rob </a:t>
            </a:r>
          </a:p>
          <a:p>
            <a:r>
              <a:rPr lang="en-US" dirty="0" smtClean="0"/>
              <a:t>Dan</a:t>
            </a:r>
          </a:p>
          <a:p>
            <a:r>
              <a:rPr lang="en-US" dirty="0" smtClean="0"/>
              <a:t>Pat Maddox</a:t>
            </a:r>
          </a:p>
          <a:p>
            <a:r>
              <a:rPr lang="en-US" dirty="0" smtClean="0"/>
              <a:t>Utah Software Craftsmen Meetup Group</a:t>
            </a:r>
          </a:p>
          <a:p>
            <a:r>
              <a:rPr lang="en-US" dirty="0" smtClean="0"/>
              <a:t>O.C. Tanner community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7906" y="1898276"/>
            <a:ext cx="3346824" cy="251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5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Beginning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As a developer</a:t>
            </a:r>
            <a:r>
              <a:rPr lang="is-IS" dirty="0" smtClean="0"/>
              <a:t>…</a:t>
            </a:r>
          </a:p>
          <a:p>
            <a:pPr lvl="1"/>
            <a:r>
              <a:rPr lang="en-US" dirty="0" smtClean="0"/>
              <a:t>F</a:t>
            </a:r>
            <a:r>
              <a:rPr lang="is-IS" dirty="0" smtClean="0"/>
              <a:t>ind the issue in the code and reproduce it with a failing test</a:t>
            </a:r>
          </a:p>
          <a:p>
            <a:pPr lvl="1"/>
            <a:r>
              <a:rPr lang="is-IS" dirty="0" smtClean="0"/>
              <a:t>refactor it</a:t>
            </a:r>
          </a:p>
          <a:p>
            <a:pPr lvl="1"/>
            <a:r>
              <a:rPr lang="is-IS" dirty="0" smtClean="0"/>
              <a:t>Test the inverse</a:t>
            </a:r>
          </a:p>
          <a:p>
            <a:pPr lvl="1"/>
            <a:r>
              <a:rPr lang="is-IS" dirty="0" smtClean="0"/>
              <a:t>Prove hypothesis with a passing test</a:t>
            </a:r>
          </a:p>
          <a:p>
            <a:pPr lvl="1"/>
            <a:r>
              <a:rPr lang="is-IS" dirty="0" smtClean="0"/>
              <a:t>Ship it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0" y="29673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2442" y="1082675"/>
            <a:ext cx="2666527" cy="286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805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actual stages of FFR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7334" y="3115161"/>
            <a:ext cx="4995863" cy="244797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1413" y="2162287"/>
            <a:ext cx="7331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/>
              <a:t>F</a:t>
            </a:r>
            <a:r>
              <a:rPr lang="is-IS" dirty="0"/>
              <a:t>ind the issue in the code and reproduce it with a failing test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4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actual Stages of FFR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8437" y="2889249"/>
            <a:ext cx="4171950" cy="20859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9704" y="2022438"/>
            <a:ext cx="4980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is-IS" dirty="0" smtClean="0"/>
              <a:t>Refactor</a:t>
            </a:r>
            <a:endParaRPr lang="is-IS" dirty="0"/>
          </a:p>
        </p:txBody>
      </p:sp>
    </p:spTree>
    <p:extLst>
      <p:ext uri="{BB962C8B-B14F-4D97-AF65-F5344CB8AC3E}">
        <p14:creationId xmlns:p14="http://schemas.microsoft.com/office/powerpoint/2010/main" val="19077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actual Stages of FFR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533" y="2628900"/>
            <a:ext cx="4418060" cy="3124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52527" y="2017752"/>
            <a:ext cx="4957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 and test inverse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09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actual Stages of FFR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450" y="2288838"/>
            <a:ext cx="6026150" cy="41119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414463" y="1814513"/>
            <a:ext cx="2957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It passes, time </a:t>
            </a:r>
            <a:r>
              <a:rPr lang="en-US" smtClean="0"/>
              <a:t>to ship!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37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 – An Ancient Solution to complex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0576" y="2514600"/>
            <a:ext cx="9796834" cy="3124201"/>
          </a:xfrm>
        </p:spPr>
        <p:txBody>
          <a:bodyPr/>
          <a:lstStyle/>
          <a:p>
            <a:r>
              <a:rPr lang="en-US" dirty="0" smtClean="0">
                <a:effectLst/>
              </a:rPr>
              <a:t>Origin from </a:t>
            </a:r>
            <a:r>
              <a:rPr lang="en-US" b="1" dirty="0" smtClean="0">
                <a:effectLst/>
              </a:rPr>
              <a:t>Algebra</a:t>
            </a:r>
            <a:r>
              <a:rPr lang="en-US" dirty="0">
                <a:effectLst/>
              </a:rPr>
              <a:t> (from </a:t>
            </a:r>
            <a:r>
              <a:rPr lang="en-US" dirty="0" smtClean="0">
                <a:effectLst/>
              </a:rPr>
              <a:t>Arabic</a:t>
            </a:r>
            <a:r>
              <a:rPr lang="en-US" dirty="0">
                <a:effectLst/>
              </a:rPr>
              <a:t> </a:t>
            </a:r>
            <a:r>
              <a:rPr lang="en-US" i="1" dirty="0">
                <a:effectLst/>
              </a:rPr>
              <a:t>"al-</a:t>
            </a:r>
            <a:r>
              <a:rPr lang="en-US" i="1" dirty="0" err="1">
                <a:effectLst/>
              </a:rPr>
              <a:t>jabr</a:t>
            </a:r>
            <a:r>
              <a:rPr lang="en-US" i="1" dirty="0">
                <a:effectLst/>
              </a:rPr>
              <a:t>"</a:t>
            </a:r>
            <a:r>
              <a:rPr lang="en-US" dirty="0">
                <a:effectLst/>
              </a:rPr>
              <a:t> meaning "reunion of broken </a:t>
            </a:r>
            <a:r>
              <a:rPr lang="en-US" dirty="0" smtClean="0">
                <a:effectLst/>
              </a:rPr>
              <a:t>parts”</a:t>
            </a:r>
          </a:p>
          <a:p>
            <a:pPr lvl="1"/>
            <a:r>
              <a:rPr lang="en-US" dirty="0" smtClean="0">
                <a:effectLst/>
              </a:rPr>
              <a:t>Diophantus of Alexandria and Al-Khwarizmi of Persia</a:t>
            </a:r>
          </a:p>
          <a:p>
            <a:r>
              <a:rPr lang="en-US" dirty="0" smtClean="0">
                <a:effectLst/>
              </a:rPr>
              <a:t>Programming driven by logical thinking</a:t>
            </a:r>
          </a:p>
          <a:p>
            <a:pPr lvl="1"/>
            <a:r>
              <a:rPr lang="en-US" dirty="0" smtClean="0">
                <a:effectLst/>
              </a:rPr>
              <a:t>Behavior and test driven</a:t>
            </a:r>
          </a:p>
          <a:p>
            <a:pPr lvl="1"/>
            <a:r>
              <a:rPr lang="en-US" dirty="0" smtClean="0">
                <a:effectLst/>
              </a:rPr>
              <a:t>Leads to correctness and clean code</a:t>
            </a:r>
          </a:p>
          <a:p>
            <a:r>
              <a:rPr lang="en-US" dirty="0" smtClean="0">
                <a:effectLst/>
              </a:rPr>
              <a:t>“Leave it better than you found it</a:t>
            </a:r>
            <a:r>
              <a:rPr lang="en-US" dirty="0" smtClean="0">
                <a:effectLst/>
              </a:rPr>
              <a:t>”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331" y="5286036"/>
            <a:ext cx="1587245" cy="132270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23576" y="5286036"/>
            <a:ext cx="1123834" cy="13151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602941"/>
            <a:ext cx="3708400" cy="125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 of current behavior 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00" y="2406650"/>
            <a:ext cx="102235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4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7501</TotalTime>
  <Words>788</Words>
  <Application>Microsoft Macintosh PowerPoint</Application>
  <PresentationFormat>Widescreen</PresentationFormat>
  <Paragraphs>117</Paragraphs>
  <Slides>21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Century Gothic</vt:lpstr>
      <vt:lpstr>Arial</vt:lpstr>
      <vt:lpstr>Mesh</vt:lpstr>
      <vt:lpstr>Functional First Refactoring</vt:lpstr>
      <vt:lpstr>Issue</vt:lpstr>
      <vt:lpstr>Beginning Process</vt:lpstr>
      <vt:lpstr>The actual stages of FFR</vt:lpstr>
      <vt:lpstr>The actual Stages of FFR</vt:lpstr>
      <vt:lpstr>The actual Stages of FFR</vt:lpstr>
      <vt:lpstr>The actual Stages of FFR</vt:lpstr>
      <vt:lpstr>Refactoring – An Ancient Solution to complex problems</vt:lpstr>
      <vt:lpstr>Source of current behavior </vt:lpstr>
      <vt:lpstr>Predict outcomes for test Development</vt:lpstr>
      <vt:lpstr>After recreation</vt:lpstr>
      <vt:lpstr>Functional First and testing</vt:lpstr>
      <vt:lpstr>One thing at a time</vt:lpstr>
      <vt:lpstr>Test a Behavior</vt:lpstr>
      <vt:lpstr>Test the Inverse</vt:lpstr>
      <vt:lpstr>Further Testing branches</vt:lpstr>
      <vt:lpstr>Refactor all the Values</vt:lpstr>
      <vt:lpstr>Final Passing test </vt:lpstr>
      <vt:lpstr>Refactoring Key points</vt:lpstr>
      <vt:lpstr>Summary</vt:lpstr>
      <vt:lpstr>Thank You!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Christina Smithers</dc:creator>
  <cp:lastModifiedBy>Christina Smithers</cp:lastModifiedBy>
  <cp:revision>80</cp:revision>
  <dcterms:created xsi:type="dcterms:W3CDTF">2016-08-02T21:34:03Z</dcterms:created>
  <dcterms:modified xsi:type="dcterms:W3CDTF">2016-08-22T15:18:20Z</dcterms:modified>
</cp:coreProperties>
</file>

<file path=docProps/thumbnail.jpeg>
</file>